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T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4F0E25-7AC0-4DE9-B2B4-7ED2898CAF67}">
  <a:tblStyle styleId="{FB4F0E25-7AC0-4DE9-B2B4-7ED2898CAF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PTSans-bold.fntdata"/><Relationship Id="rId10" Type="http://schemas.openxmlformats.org/officeDocument/2006/relationships/slide" Target="slides/slide4.xml"/><Relationship Id="rId21" Type="http://schemas.openxmlformats.org/officeDocument/2006/relationships/font" Target="fonts/PTSans-regular.fntdata"/><Relationship Id="rId13" Type="http://schemas.openxmlformats.org/officeDocument/2006/relationships/slide" Target="slides/slide7.xml"/><Relationship Id="rId24" Type="http://schemas.openxmlformats.org/officeDocument/2006/relationships/font" Target="fonts/PTSans-boldItalic.fntdata"/><Relationship Id="rId12" Type="http://schemas.openxmlformats.org/officeDocument/2006/relationships/slide" Target="slides/slide6.xml"/><Relationship Id="rId23"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b80504c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b80504c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b80504c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b80504c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Bruce - How we chose the parts</a:t>
            </a:r>
            <a:endParaRPr/>
          </a:p>
          <a:p>
            <a:pPr indent="0" lvl="0" marL="0" rtl="0" algn="l">
              <a:spcBef>
                <a:spcPts val="0"/>
              </a:spcBef>
              <a:spcAft>
                <a:spcPts val="0"/>
              </a:spcAft>
              <a:buNone/>
            </a:pPr>
            <a:r>
              <a:rPr lang="en"/>
              <a:t>Originally we had the uno and the stepper motors but the difficulty in finding wheels as well as the slow speed led to us deciding to use a car kit. This came with a chassis, wheels, DC motors, as well as range finders which we found out we did not need.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b86717e65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b86717e65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c27d9256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c27d9256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b86717e6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b86717e6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b036198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b036198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b036198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b036198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b95dc9fb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b95dc9fb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b036198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b036198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Gwen</a:t>
            </a:r>
            <a:endParaRPr/>
          </a:p>
          <a:p>
            <a:pPr indent="0" lvl="0" marL="0" rtl="0" algn="l">
              <a:spcBef>
                <a:spcPts val="0"/>
              </a:spcBef>
              <a:spcAft>
                <a:spcPts val="0"/>
              </a:spcAft>
              <a:buNone/>
            </a:pPr>
            <a:r>
              <a:rPr lang="en">
                <a:solidFill>
                  <a:schemeClr val="dk1"/>
                </a:solidFill>
              </a:rPr>
              <a:t>Reference: </a:t>
            </a:r>
            <a:r>
              <a:rPr lang="en">
                <a:solidFill>
                  <a:schemeClr val="dk1"/>
                </a:solidFill>
              </a:rPr>
              <a:t>How we chose the parts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Originally we had the uno and the stepper motors but the difficulty in finding wheels as well as the slow speed led to us deciding to use a car kit. This came with a chassis, wheels, DC motors, as well as range finders which we found out we did not need.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b86717e6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86717e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Harrison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b86717e6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86717e6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Harrison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b036198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b036198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b036198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b036198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The Procrastinators</a:t>
            </a:r>
            <a:endParaRPr>
              <a:latin typeface="Comic Sans MS"/>
              <a:ea typeface="Comic Sans MS"/>
              <a:cs typeface="Comic Sans MS"/>
              <a:sym typeface="Comic Sans M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Nathan Knight, Harrison Yuan, Gwendolyn Hammons, David Feng, Kate Baldwin, Nickolas Bruce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461400" y="157125"/>
            <a:ext cx="7968600" cy="41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Photos Of Our Car</a:t>
            </a:r>
            <a:endParaRPr/>
          </a:p>
        </p:txBody>
      </p:sp>
      <p:pic>
        <p:nvPicPr>
          <p:cNvPr id="119" name="Google Shape;119;p22"/>
          <p:cNvPicPr preferRelativeResize="0"/>
          <p:nvPr/>
        </p:nvPicPr>
        <p:blipFill>
          <a:blip r:embed="rId3">
            <a:alphaModFix/>
          </a:blip>
          <a:stretch>
            <a:fillRect/>
          </a:stretch>
        </p:blipFill>
        <p:spPr>
          <a:xfrm>
            <a:off x="311698" y="1017725"/>
            <a:ext cx="2670222" cy="2002674"/>
          </a:xfrm>
          <a:prstGeom prst="rect">
            <a:avLst/>
          </a:prstGeom>
          <a:noFill/>
          <a:ln>
            <a:noFill/>
          </a:ln>
        </p:spPr>
      </p:pic>
      <p:pic>
        <p:nvPicPr>
          <p:cNvPr id="120" name="Google Shape;120;p22"/>
          <p:cNvPicPr preferRelativeResize="0"/>
          <p:nvPr/>
        </p:nvPicPr>
        <p:blipFill rotWithShape="1">
          <a:blip r:embed="rId4">
            <a:alphaModFix/>
          </a:blip>
          <a:srcRect b="0" l="0" r="15304" t="16777"/>
          <a:stretch/>
        </p:blipFill>
        <p:spPr>
          <a:xfrm rot="-5400000">
            <a:off x="3561162" y="1231337"/>
            <a:ext cx="2707750" cy="3547525"/>
          </a:xfrm>
          <a:prstGeom prst="rect">
            <a:avLst/>
          </a:prstGeom>
          <a:noFill/>
          <a:ln>
            <a:noFill/>
          </a:ln>
        </p:spPr>
      </p:pic>
      <p:pic>
        <p:nvPicPr>
          <p:cNvPr id="121" name="Google Shape;121;p22"/>
          <p:cNvPicPr preferRelativeResize="0"/>
          <p:nvPr/>
        </p:nvPicPr>
        <p:blipFill>
          <a:blip r:embed="rId5">
            <a:alphaModFix/>
          </a:blip>
          <a:stretch>
            <a:fillRect/>
          </a:stretch>
        </p:blipFill>
        <p:spPr>
          <a:xfrm>
            <a:off x="311700" y="3161300"/>
            <a:ext cx="2670222" cy="1818301"/>
          </a:xfrm>
          <a:prstGeom prst="rect">
            <a:avLst/>
          </a:prstGeom>
          <a:noFill/>
          <a:ln>
            <a:noFill/>
          </a:ln>
        </p:spPr>
      </p:pic>
      <p:pic>
        <p:nvPicPr>
          <p:cNvPr id="122" name="Google Shape;122;p22"/>
          <p:cNvPicPr preferRelativeResize="0"/>
          <p:nvPr/>
        </p:nvPicPr>
        <p:blipFill>
          <a:blip r:embed="rId6">
            <a:alphaModFix/>
          </a:blip>
          <a:stretch>
            <a:fillRect/>
          </a:stretch>
        </p:blipFill>
        <p:spPr>
          <a:xfrm>
            <a:off x="6848149" y="2165163"/>
            <a:ext cx="2239826" cy="16798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80775" y="4102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Of Materials</a:t>
            </a:r>
            <a:endParaRPr/>
          </a:p>
        </p:txBody>
      </p:sp>
      <p:graphicFrame>
        <p:nvGraphicFramePr>
          <p:cNvPr id="128" name="Google Shape;128;p23"/>
          <p:cNvGraphicFramePr/>
          <p:nvPr/>
        </p:nvGraphicFramePr>
        <p:xfrm>
          <a:off x="480825" y="982938"/>
          <a:ext cx="3000000" cy="3000000"/>
        </p:xfrm>
        <a:graphic>
          <a:graphicData uri="http://schemas.openxmlformats.org/drawingml/2006/table">
            <a:tbl>
              <a:tblPr>
                <a:noFill/>
                <a:tableStyleId>{FB4F0E25-7AC0-4DE9-B2B4-7ED2898CAF67}</a:tableStyleId>
              </a:tblPr>
              <a:tblGrid>
                <a:gridCol w="1704125"/>
                <a:gridCol w="1704125"/>
                <a:gridCol w="1704125"/>
                <a:gridCol w="1704125"/>
                <a:gridCol w="1704125"/>
              </a:tblGrid>
              <a:tr h="472450">
                <a:tc>
                  <a:txBody>
                    <a:bodyPr>
                      <a:noAutofit/>
                    </a:bodyPr>
                    <a:lstStyle/>
                    <a:p>
                      <a:pPr indent="0" lvl="0" marL="0" rtl="0" algn="l">
                        <a:spcBef>
                          <a:spcPts val="0"/>
                        </a:spcBef>
                        <a:spcAft>
                          <a:spcPts val="0"/>
                        </a:spcAft>
                        <a:buNone/>
                      </a:pPr>
                      <a:r>
                        <a:rPr b="1" lang="en"/>
                        <a:t>Item</a:t>
                      </a:r>
                      <a:endParaRPr b="1"/>
                    </a:p>
                  </a:txBody>
                  <a:tcPr marT="91425" marB="91425" marR="91425" marL="91425"/>
                </a:tc>
                <a:tc>
                  <a:txBody>
                    <a:bodyPr>
                      <a:noAutofit/>
                    </a:bodyPr>
                    <a:lstStyle/>
                    <a:p>
                      <a:pPr indent="0" lvl="0" marL="0" rtl="0" algn="l">
                        <a:spcBef>
                          <a:spcPts val="0"/>
                        </a:spcBef>
                        <a:spcAft>
                          <a:spcPts val="0"/>
                        </a:spcAft>
                        <a:buNone/>
                      </a:pPr>
                      <a:r>
                        <a:rPr b="1" lang="en"/>
                        <a:t>Price</a:t>
                      </a:r>
                      <a:endParaRPr b="1"/>
                    </a:p>
                  </a:txBody>
                  <a:tcPr marT="91425" marB="91425" marR="91425" marL="91425"/>
                </a:tc>
                <a:tc>
                  <a:txBody>
                    <a:bodyPr>
                      <a:noAutofit/>
                    </a:bodyPr>
                    <a:lstStyle/>
                    <a:p>
                      <a:pPr indent="0" lvl="0" marL="0" rtl="0" algn="l">
                        <a:spcBef>
                          <a:spcPts val="0"/>
                        </a:spcBef>
                        <a:spcAft>
                          <a:spcPts val="0"/>
                        </a:spcAft>
                        <a:buNone/>
                      </a:pPr>
                      <a:r>
                        <a:rPr b="1" lang="en"/>
                        <a:t>Vendor</a:t>
                      </a:r>
                      <a:endParaRPr b="1"/>
                    </a:p>
                  </a:txBody>
                  <a:tcPr marT="91425" marB="91425" marR="91425" marL="91425"/>
                </a:tc>
                <a:tc>
                  <a:txBody>
                    <a:bodyPr>
                      <a:noAutofit/>
                    </a:bodyPr>
                    <a:lstStyle/>
                    <a:p>
                      <a:pPr indent="0" lvl="0" marL="0" rtl="0" algn="l">
                        <a:spcBef>
                          <a:spcPts val="0"/>
                        </a:spcBef>
                        <a:spcAft>
                          <a:spcPts val="0"/>
                        </a:spcAft>
                        <a:buNone/>
                      </a:pPr>
                      <a:r>
                        <a:rPr b="1" lang="en"/>
                        <a:t>Part Number</a:t>
                      </a:r>
                      <a:endParaRPr b="1"/>
                    </a:p>
                  </a:txBody>
                  <a:tcPr marT="91425" marB="91425" marR="91425" marL="91425"/>
                </a:tc>
                <a:tc>
                  <a:txBody>
                    <a:bodyPr>
                      <a:noAutofit/>
                    </a:bodyPr>
                    <a:lstStyle/>
                    <a:p>
                      <a:pPr indent="0" lvl="0" marL="0" rtl="0" algn="l">
                        <a:spcBef>
                          <a:spcPts val="0"/>
                        </a:spcBef>
                        <a:spcAft>
                          <a:spcPts val="0"/>
                        </a:spcAft>
                        <a:buNone/>
                      </a:pPr>
                      <a:r>
                        <a:rPr b="1" lang="en"/>
                        <a:t>Link</a:t>
                      </a:r>
                      <a:endParaRPr b="1"/>
                    </a:p>
                  </a:txBody>
                  <a:tcPr marT="91425" marB="91425" marR="91425" marL="91425"/>
                </a:tc>
              </a:tr>
              <a:tr h="724750">
                <a:tc>
                  <a:txBody>
                    <a:bodyPr>
                      <a:noAutofit/>
                    </a:bodyPr>
                    <a:lstStyle/>
                    <a:p>
                      <a:pPr indent="0" lvl="0" marL="0" rtl="0" algn="l">
                        <a:lnSpc>
                          <a:spcPct val="115000"/>
                        </a:lnSpc>
                        <a:spcBef>
                          <a:spcPts val="0"/>
                        </a:spcBef>
                        <a:spcAft>
                          <a:spcPts val="600"/>
                        </a:spcAft>
                        <a:buNone/>
                      </a:pPr>
                      <a:r>
                        <a:rPr lang="en" sz="1000">
                          <a:solidFill>
                            <a:srgbClr val="111111"/>
                          </a:solidFill>
                        </a:rPr>
                        <a:t>UCTRONICS Smart Robot Car Kit for Arduino</a:t>
                      </a:r>
                      <a:endParaRPr sz="1000"/>
                    </a:p>
                  </a:txBody>
                  <a:tcPr marT="91425" marB="91425" marR="91425" marL="91425"/>
                </a:tc>
                <a:tc>
                  <a:txBody>
                    <a:bodyPr>
                      <a:noAutofit/>
                    </a:bodyPr>
                    <a:lstStyle/>
                    <a:p>
                      <a:pPr indent="0" lvl="0" marL="0" rtl="0" algn="l">
                        <a:spcBef>
                          <a:spcPts val="0"/>
                        </a:spcBef>
                        <a:spcAft>
                          <a:spcPts val="0"/>
                        </a:spcAft>
                        <a:buNone/>
                      </a:pPr>
                      <a:r>
                        <a:rPr lang="en" sz="1000"/>
                        <a:t>$36.99</a:t>
                      </a:r>
                      <a:endParaRPr sz="1000"/>
                    </a:p>
                  </a:txBody>
                  <a:tcPr marT="91425" marB="91425" marR="91425" marL="91425"/>
                </a:tc>
                <a:tc>
                  <a:txBody>
                    <a:bodyPr>
                      <a:noAutofit/>
                    </a:bodyPr>
                    <a:lstStyle/>
                    <a:p>
                      <a:pPr indent="0" lvl="0" marL="0" rtl="0" algn="l">
                        <a:spcBef>
                          <a:spcPts val="0"/>
                        </a:spcBef>
                        <a:spcAft>
                          <a:spcPts val="0"/>
                        </a:spcAft>
                        <a:buNone/>
                      </a:pPr>
                      <a:r>
                        <a:rPr lang="en" sz="1000"/>
                        <a:t>amazon.com/UCTRONICS</a:t>
                      </a:r>
                      <a:endParaRPr sz="1000"/>
                    </a:p>
                  </a:txBody>
                  <a:tcPr marT="91425" marB="91425" marR="91425" marL="91425"/>
                </a:tc>
                <a:tc>
                  <a:txBody>
                    <a:bodyPr>
                      <a:noAutofit/>
                    </a:bodyPr>
                    <a:lstStyle/>
                    <a:p>
                      <a:pPr indent="0" lvl="0" marL="0" rtl="0" algn="l">
                        <a:spcBef>
                          <a:spcPts val="0"/>
                        </a:spcBef>
                        <a:spcAft>
                          <a:spcPts val="0"/>
                        </a:spcAft>
                        <a:buNone/>
                      </a:pPr>
                      <a:r>
                        <a:rPr lang="en" sz="1200">
                          <a:solidFill>
                            <a:srgbClr val="333333"/>
                          </a:solidFill>
                          <a:highlight>
                            <a:srgbClr val="FFFFFF"/>
                          </a:highlight>
                        </a:rPr>
                        <a:t>K0069</a:t>
                      </a:r>
                      <a:endParaRPr sz="1200"/>
                    </a:p>
                  </a:txBody>
                  <a:tcPr marT="91425" marB="91425" marR="91425" marL="91425"/>
                </a:tc>
                <a:tc>
                  <a:txBody>
                    <a:bodyPr>
                      <a:noAutofit/>
                    </a:bodyPr>
                    <a:lstStyle/>
                    <a:p>
                      <a:pPr indent="0" lvl="0" marL="0" rtl="0" algn="l">
                        <a:spcBef>
                          <a:spcPts val="0"/>
                        </a:spcBef>
                        <a:spcAft>
                          <a:spcPts val="0"/>
                        </a:spcAft>
                        <a:buNone/>
                      </a:pPr>
                      <a:r>
                        <a:rPr lang="en" sz="1000"/>
                        <a:t>https://www.amazon.com/dp/B076MB5VH8/ref=psdc_3015426011_t3_B076M7JM8R</a:t>
                      </a:r>
                      <a:endParaRPr sz="1000"/>
                    </a:p>
                  </a:txBody>
                  <a:tcPr marT="91425" marB="91425" marR="91425" marL="91425"/>
                </a:tc>
              </a:tr>
              <a:tr h="477025">
                <a:tc>
                  <a:txBody>
                    <a:bodyPr>
                      <a:noAutofit/>
                    </a:bodyPr>
                    <a:lstStyle/>
                    <a:p>
                      <a:pPr indent="0" lvl="0" marL="0" rtl="0" algn="l">
                        <a:spcBef>
                          <a:spcPts val="0"/>
                        </a:spcBef>
                        <a:spcAft>
                          <a:spcPts val="0"/>
                        </a:spcAft>
                        <a:buNone/>
                      </a:pPr>
                      <a:r>
                        <a:rPr lang="en" sz="1000"/>
                        <a:t>App Inventor 2: Create Your Own Android Apps</a:t>
                      </a:r>
                      <a:endParaRPr sz="1000"/>
                    </a:p>
                  </a:txBody>
                  <a:tcPr marT="91425" marB="91425" marR="91425" marL="91425"/>
                </a:tc>
                <a:tc>
                  <a:txBody>
                    <a:bodyPr>
                      <a:noAutofit/>
                    </a:bodyPr>
                    <a:lstStyle/>
                    <a:p>
                      <a:pPr indent="0" lvl="0" marL="0" rtl="0" algn="l">
                        <a:spcBef>
                          <a:spcPts val="0"/>
                        </a:spcBef>
                        <a:spcAft>
                          <a:spcPts val="0"/>
                        </a:spcAft>
                        <a:buNone/>
                      </a:pPr>
                      <a:r>
                        <a:rPr lang="en" sz="1000"/>
                        <a:t>$22.51 (we got it for free)</a:t>
                      </a:r>
                      <a:endParaRPr sz="1000"/>
                    </a:p>
                  </a:txBody>
                  <a:tcPr marT="91425" marB="91425" marR="91425" marL="91425"/>
                </a:tc>
                <a:tc>
                  <a:txBody>
                    <a:bodyPr>
                      <a:noAutofit/>
                    </a:bodyPr>
                    <a:lstStyle/>
                    <a:p>
                      <a:pPr indent="0" lvl="0" marL="0" rtl="0" algn="l">
                        <a:spcBef>
                          <a:spcPts val="0"/>
                        </a:spcBef>
                        <a:spcAft>
                          <a:spcPts val="0"/>
                        </a:spcAft>
                        <a:buNone/>
                      </a:pPr>
                      <a:r>
                        <a:rPr lang="en" sz="1000"/>
                        <a:t>Barnes &amp; Noble</a:t>
                      </a:r>
                      <a:endParaRPr sz="1000"/>
                    </a:p>
                  </a:txBody>
                  <a:tcPr marT="91425" marB="91425" marR="91425" marL="91425"/>
                </a:tc>
                <a:tc>
                  <a:txBody>
                    <a:bodyPr>
                      <a:noAutofit/>
                    </a:bodyPr>
                    <a:lstStyle/>
                    <a:p>
                      <a:pPr indent="0" lvl="0" marL="0" rtl="0" algn="l">
                        <a:spcBef>
                          <a:spcPts val="0"/>
                        </a:spcBef>
                        <a:spcAft>
                          <a:spcPts val="0"/>
                        </a:spcAft>
                        <a:buNone/>
                      </a:pPr>
                      <a:r>
                        <a:rPr lang="en" sz="1050">
                          <a:solidFill>
                            <a:srgbClr val="21282D"/>
                          </a:solidFill>
                          <a:highlight>
                            <a:srgbClr val="FFFFFF"/>
                          </a:highlight>
                        </a:rPr>
                        <a:t>9781491906842</a:t>
                      </a:r>
                      <a:endParaRPr/>
                    </a:p>
                  </a:txBody>
                  <a:tcPr marT="91425" marB="91425" marR="91425" marL="91425"/>
                </a:tc>
                <a:tc>
                  <a:txBody>
                    <a:bodyPr>
                      <a:noAutofit/>
                    </a:bodyPr>
                    <a:lstStyle/>
                    <a:p>
                      <a:pPr indent="0" lvl="0" marL="0" rtl="0" algn="l">
                        <a:spcBef>
                          <a:spcPts val="0"/>
                        </a:spcBef>
                        <a:spcAft>
                          <a:spcPts val="0"/>
                        </a:spcAft>
                        <a:buNone/>
                      </a:pPr>
                      <a:r>
                        <a:rPr lang="en" sz="1000"/>
                        <a:t>https://www.amazon.com/gp/product/1491906847/ref=ox_sc_act_title_1?smid=ATVPDKIKX0DER&amp;psc=1</a:t>
                      </a:r>
                      <a:endParaRPr sz="1000"/>
                    </a:p>
                  </a:txBody>
                  <a:tcPr marT="91425" marB="91425" marR="91425" marL="91425"/>
                </a:tc>
              </a:tr>
              <a:tr h="4770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111111"/>
                          </a:solidFill>
                        </a:rPr>
                        <a:t>DSD TECH HC-06 Bluetooth 2.0 SPP Wireless BT Module for Arduino UNO R3 Nano MEGA Raspberry Pi (DIP Version)</a:t>
                      </a:r>
                      <a:endParaRPr sz="1000">
                        <a:solidFill>
                          <a:srgbClr val="111111"/>
                        </a:solidFill>
                      </a:endParaRPr>
                    </a:p>
                    <a:p>
                      <a:pPr indent="0" lvl="0" marL="0" rtl="0" algn="l">
                        <a:spcBef>
                          <a:spcPts val="600"/>
                        </a:spcBef>
                        <a:spcAft>
                          <a:spcPts val="0"/>
                        </a:spcAft>
                        <a:buNone/>
                      </a:pPr>
                      <a:r>
                        <a:t/>
                      </a:r>
                      <a:endParaRPr sz="1000"/>
                    </a:p>
                  </a:txBody>
                  <a:tcPr marT="91425" marB="91425" marR="91425" marL="91425"/>
                </a:tc>
                <a:tc>
                  <a:txBody>
                    <a:bodyPr>
                      <a:noAutofit/>
                    </a:bodyPr>
                    <a:lstStyle/>
                    <a:p>
                      <a:pPr indent="0" lvl="0" marL="0" rtl="0" algn="l">
                        <a:spcBef>
                          <a:spcPts val="0"/>
                        </a:spcBef>
                        <a:spcAft>
                          <a:spcPts val="0"/>
                        </a:spcAft>
                        <a:buNone/>
                      </a:pPr>
                      <a:r>
                        <a:rPr lang="en" sz="900"/>
                        <a:t>$7.99</a:t>
                      </a:r>
                      <a:endParaRPr sz="900"/>
                    </a:p>
                  </a:txBody>
                  <a:tcPr marT="91425" marB="91425" marR="91425" marL="91425"/>
                </a:tc>
                <a:tc>
                  <a:txBody>
                    <a:bodyPr>
                      <a:noAutofit/>
                    </a:bodyPr>
                    <a:lstStyle/>
                    <a:p>
                      <a:pPr indent="0" lvl="0" marL="0" rtl="0" algn="l">
                        <a:lnSpc>
                          <a:spcPct val="120000"/>
                        </a:lnSpc>
                        <a:spcBef>
                          <a:spcPts val="0"/>
                        </a:spcBef>
                        <a:spcAft>
                          <a:spcPts val="0"/>
                        </a:spcAft>
                        <a:buClr>
                          <a:schemeClr val="dk1"/>
                        </a:buClr>
                        <a:buSzPts val="1100"/>
                        <a:buFont typeface="Arial"/>
                        <a:buNone/>
                      </a:pPr>
                      <a:r>
                        <a:rPr lang="en" sz="900">
                          <a:solidFill>
                            <a:srgbClr val="111111"/>
                          </a:solidFill>
                        </a:rPr>
                        <a:t>DSD TECH Direct</a:t>
                      </a:r>
                      <a:endParaRPr sz="900"/>
                    </a:p>
                  </a:txBody>
                  <a:tcPr marT="91425" marB="91425" marR="91425" marL="91425"/>
                </a:tc>
                <a:tc>
                  <a:txBody>
                    <a:bodyPr>
                      <a:noAutofit/>
                    </a:bodyPr>
                    <a:lstStyle/>
                    <a:p>
                      <a:pPr indent="0" lvl="0" marL="0" rtl="0" algn="l">
                        <a:spcBef>
                          <a:spcPts val="0"/>
                        </a:spcBef>
                        <a:spcAft>
                          <a:spcPts val="0"/>
                        </a:spcAft>
                        <a:buNone/>
                      </a:pPr>
                      <a:r>
                        <a:rPr lang="en" sz="1000">
                          <a:solidFill>
                            <a:srgbClr val="333333"/>
                          </a:solidFill>
                          <a:highlight>
                            <a:srgbClr val="FFFFFF"/>
                          </a:highlight>
                        </a:rPr>
                        <a:t>B06Y31M847</a:t>
                      </a:r>
                      <a:endParaRPr sz="1200"/>
                    </a:p>
                  </a:txBody>
                  <a:tcPr marT="91425" marB="91425" marR="91425" marL="91425"/>
                </a:tc>
                <a:tc>
                  <a:txBody>
                    <a:bodyPr>
                      <a:noAutofit/>
                    </a:bodyPr>
                    <a:lstStyle/>
                    <a:p>
                      <a:pPr indent="0" lvl="0" marL="0" rtl="0" algn="l">
                        <a:spcBef>
                          <a:spcPts val="0"/>
                        </a:spcBef>
                        <a:spcAft>
                          <a:spcPts val="0"/>
                        </a:spcAft>
                        <a:buNone/>
                      </a:pPr>
                      <a:r>
                        <a:rPr lang="en" sz="900"/>
                        <a:t>https://www.amazon.com/DSD-TECH-HC-06-Bluetooth-Raspberry/dp/B06Y31M847/ref=sr_1_3?s=books&amp;ie=UTF8&amp;qid=1527808512&amp;sr=8-3&amp;keywords=SH_BT_Board</a:t>
                      </a:r>
                      <a:endParaRPr sz="9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 Implementation</a:t>
            </a:r>
            <a:endParaRPr/>
          </a:p>
        </p:txBody>
      </p:sp>
      <p:pic>
        <p:nvPicPr>
          <p:cNvPr id="134" name="Google Shape;134;p24"/>
          <p:cNvPicPr preferRelativeResize="0"/>
          <p:nvPr/>
        </p:nvPicPr>
        <p:blipFill>
          <a:blip r:embed="rId3">
            <a:alphaModFix/>
          </a:blip>
          <a:stretch>
            <a:fillRect/>
          </a:stretch>
        </p:blipFill>
        <p:spPr>
          <a:xfrm>
            <a:off x="4835200" y="1017725"/>
            <a:ext cx="3997092" cy="3820975"/>
          </a:xfrm>
          <a:prstGeom prst="rect">
            <a:avLst/>
          </a:prstGeom>
          <a:noFill/>
          <a:ln>
            <a:noFill/>
          </a:ln>
        </p:spPr>
      </p:pic>
      <p:sp>
        <p:nvSpPr>
          <p:cNvPr id="135" name="Google Shape;135;p24"/>
          <p:cNvSpPr txBox="1"/>
          <p:nvPr/>
        </p:nvSpPr>
        <p:spPr>
          <a:xfrm>
            <a:off x="311700" y="1756650"/>
            <a:ext cx="6987300" cy="815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Use of the AFMotor Library</a:t>
            </a:r>
            <a:endParaRPr sz="1800"/>
          </a:p>
          <a:p>
            <a:pPr indent="-342900" lvl="0" marL="457200" rtl="0" algn="l">
              <a:lnSpc>
                <a:spcPct val="150000"/>
              </a:lnSpc>
              <a:spcBef>
                <a:spcPts val="0"/>
              </a:spcBef>
              <a:spcAft>
                <a:spcPts val="0"/>
              </a:spcAft>
              <a:buSzPts val="1800"/>
              <a:buChar char="●"/>
            </a:pPr>
            <a:r>
              <a:rPr lang="en" sz="1800"/>
              <a:t>Main logic uses a switch statement</a:t>
            </a:r>
            <a:endParaRPr sz="1800"/>
          </a:p>
          <a:p>
            <a:pPr indent="-342900" lvl="0" marL="457200" rtl="0" algn="l">
              <a:lnSpc>
                <a:spcPct val="150000"/>
              </a:lnSpc>
              <a:spcBef>
                <a:spcPts val="0"/>
              </a:spcBef>
              <a:spcAft>
                <a:spcPts val="0"/>
              </a:spcAft>
              <a:buSzPts val="1800"/>
              <a:buChar char="●"/>
            </a:pPr>
            <a:r>
              <a:rPr lang="en" sz="1800"/>
              <a:t>Issues: </a:t>
            </a:r>
            <a:endParaRPr sz="1800"/>
          </a:p>
          <a:p>
            <a:pPr indent="-342900" lvl="1" marL="914400" rtl="0" algn="l">
              <a:lnSpc>
                <a:spcPct val="150000"/>
              </a:lnSpc>
              <a:spcBef>
                <a:spcPts val="0"/>
              </a:spcBef>
              <a:spcAft>
                <a:spcPts val="0"/>
              </a:spcAft>
              <a:buSzPts val="1800"/>
              <a:buChar char="○"/>
            </a:pPr>
            <a:r>
              <a:rPr lang="en" sz="1800"/>
              <a:t>Getting motors to turn</a:t>
            </a:r>
            <a:endParaRPr sz="1800"/>
          </a:p>
          <a:p>
            <a:pPr indent="-342900" lvl="1" marL="914400" rtl="0" algn="l">
              <a:lnSpc>
                <a:spcPct val="150000"/>
              </a:lnSpc>
              <a:spcBef>
                <a:spcPts val="0"/>
              </a:spcBef>
              <a:spcAft>
                <a:spcPts val="0"/>
              </a:spcAft>
              <a:buSzPts val="1800"/>
              <a:buChar char="○"/>
            </a:pPr>
            <a:r>
              <a:rPr lang="en" sz="1800"/>
              <a:t>Minimizing sound from motors</a:t>
            </a:r>
            <a:endParaRPr sz="1800"/>
          </a:p>
          <a:p>
            <a:pPr indent="-342900" lvl="1" marL="914400" rtl="0" algn="l">
              <a:lnSpc>
                <a:spcPct val="150000"/>
              </a:lnSpc>
              <a:spcBef>
                <a:spcPts val="0"/>
              </a:spcBef>
              <a:spcAft>
                <a:spcPts val="0"/>
              </a:spcAft>
              <a:buSzPts val="1800"/>
              <a:buChar char="○"/>
            </a:pPr>
            <a:r>
              <a:rPr lang="en" sz="1800"/>
              <a:t>Connecting to Android phone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Demo</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353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Thank You For Your Time!</a:t>
            </a:r>
            <a:endParaRPr>
              <a:latin typeface="Comic Sans MS"/>
              <a:ea typeface="Comic Sans MS"/>
              <a:cs typeface="Comic Sans MS"/>
              <a:sym typeface="Comic Sans MS"/>
            </a:endParaRPr>
          </a:p>
        </p:txBody>
      </p:sp>
      <p:pic>
        <p:nvPicPr>
          <p:cNvPr id="146" name="Google Shape;146;p26"/>
          <p:cNvPicPr preferRelativeResize="0"/>
          <p:nvPr/>
        </p:nvPicPr>
        <p:blipFill>
          <a:blip r:embed="rId3">
            <a:alphaModFix/>
          </a:blip>
          <a:stretch>
            <a:fillRect/>
          </a:stretch>
        </p:blipFill>
        <p:spPr>
          <a:xfrm>
            <a:off x="1352750" y="96900"/>
            <a:ext cx="6271226" cy="392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1" name="Google Shape;61;p14"/>
          <p:cNvSpPr txBox="1"/>
          <p:nvPr>
            <p:ph idx="1" type="body"/>
          </p:nvPr>
        </p:nvSpPr>
        <p:spPr>
          <a:xfrm>
            <a:off x="1613625" y="1167975"/>
            <a:ext cx="58341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T Sans"/>
                <a:ea typeface="PT Sans"/>
                <a:cs typeface="PT Sans"/>
                <a:sym typeface="PT Sans"/>
              </a:rPr>
              <a:t>Our team</a:t>
            </a:r>
            <a:r>
              <a:rPr lang="en" sz="2400">
                <a:solidFill>
                  <a:schemeClr val="dk1"/>
                </a:solidFill>
                <a:latin typeface="PT Sans"/>
                <a:ea typeface="PT Sans"/>
                <a:cs typeface="PT Sans"/>
                <a:sym typeface="PT Sans"/>
              </a:rPr>
              <a:t> wanted to explore the effectiveness and limitations of Bluetooth technology through a simple, fun and engaging project of designing a remote controlled car.</a:t>
            </a:r>
            <a:endParaRPr sz="2400">
              <a:solidFill>
                <a:schemeClr val="dk1"/>
              </a:solidFill>
              <a:latin typeface="PT Sans"/>
              <a:ea typeface="PT Sans"/>
              <a:cs typeface="PT Sans"/>
              <a:sym typeface="PT Sans"/>
            </a:endParaRPr>
          </a:p>
          <a:p>
            <a:pPr indent="0" lvl="0" marL="0" rtl="0" algn="l">
              <a:spcBef>
                <a:spcPts val="0"/>
              </a:spcBef>
              <a:spcAft>
                <a:spcPts val="0"/>
              </a:spcAft>
              <a:buNone/>
            </a:pPr>
            <a:r>
              <a:t/>
            </a:r>
            <a:endParaRPr sz="2400">
              <a:solidFill>
                <a:schemeClr val="dk1"/>
              </a:solidFill>
              <a:latin typeface="PT Sans"/>
              <a:ea typeface="PT Sans"/>
              <a:cs typeface="PT Sans"/>
              <a:sym typeface="PT Sans"/>
            </a:endParaRPr>
          </a:p>
          <a:p>
            <a:pPr indent="0" lvl="0" marL="0" rtl="0" algn="l">
              <a:spcBef>
                <a:spcPts val="0"/>
              </a:spcBef>
              <a:spcAft>
                <a:spcPts val="0"/>
              </a:spcAft>
              <a:buClr>
                <a:schemeClr val="dk1"/>
              </a:buClr>
              <a:buSzPts val="1100"/>
              <a:buFont typeface="Arial"/>
              <a:buNone/>
            </a:pPr>
            <a:r>
              <a:t/>
            </a:r>
            <a:endParaRPr sz="2400">
              <a:solidFill>
                <a:schemeClr val="dk1"/>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is used in many devices such as cars, cellphones, headsets and 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bluetooth symbol are the letters H and B</a:t>
            </a:r>
            <a:endParaRPr/>
          </a:p>
          <a:p>
            <a:pPr indent="0" lvl="0" marL="0" rtl="0" algn="l">
              <a:spcBef>
                <a:spcPts val="0"/>
              </a:spcBef>
              <a:spcAft>
                <a:spcPts val="0"/>
              </a:spcAft>
              <a:buNone/>
            </a:pPr>
            <a:r>
              <a:rPr lang="en"/>
              <a:t>in Viking runes, the initials of Herald Bluetooth.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Bluetooth uses an RF transceiver (physical layer) and operates in the unlicensed ISM band at 2.4 gigahertz. Utilizing hopping to combat both </a:t>
            </a:r>
            <a:r>
              <a:rPr lang="en"/>
              <a:t>interference</a:t>
            </a:r>
            <a:r>
              <a:rPr lang="en"/>
              <a:t> and fading.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5450025" y="1846400"/>
            <a:ext cx="2328025" cy="116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hopping spreads the signal over rapidly changing frequencies. The band is divided into sub frequencies and the signal rapidly hops among the bands in a predetermined order.</a:t>
            </a:r>
            <a:endParaRPr/>
          </a:p>
          <a:p>
            <a:pPr indent="0" lvl="0" marL="0" rtl="0" algn="l">
              <a:spcBef>
                <a:spcPts val="0"/>
              </a:spcBef>
              <a:spcAft>
                <a:spcPts val="0"/>
              </a:spcAft>
              <a:buNone/>
            </a:pPr>
            <a:r>
              <a:t/>
            </a:r>
            <a:endParaRPr/>
          </a:p>
          <a:p>
            <a:pPr indent="0" lvl="0" marL="0" rtl="0" algn="l">
              <a:spcBef>
                <a:spcPts val="1600"/>
              </a:spcBef>
              <a:spcAft>
                <a:spcPts val="0"/>
              </a:spcAft>
              <a:buClr>
                <a:schemeClr val="dk1"/>
              </a:buClr>
              <a:buSzPts val="1100"/>
              <a:buFont typeface="Arial"/>
              <a:buNone/>
            </a:pPr>
            <a:r>
              <a:rPr lang="en"/>
              <a:t>This hopping is one of the main reasons the technology was initially researched. It was deemed as a secret communication signal and was developed by the military because it could not be jammed by an enemy.</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Functionality</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device has a few key features:</a:t>
            </a:r>
            <a:endParaRPr/>
          </a:p>
          <a:p>
            <a:pPr indent="-342900" lvl="0" marL="457200" rtl="0" algn="l">
              <a:spcBef>
                <a:spcPts val="1600"/>
              </a:spcBef>
              <a:spcAft>
                <a:spcPts val="0"/>
              </a:spcAft>
              <a:buSzPts val="1800"/>
              <a:buChar char="●"/>
            </a:pPr>
            <a:r>
              <a:rPr lang="en"/>
              <a:t>Bluetooth connectivity</a:t>
            </a:r>
            <a:endParaRPr/>
          </a:p>
          <a:p>
            <a:pPr indent="-342900" lvl="0" marL="457200" rtl="0" algn="l">
              <a:spcBef>
                <a:spcPts val="0"/>
              </a:spcBef>
              <a:spcAft>
                <a:spcPts val="0"/>
              </a:spcAft>
              <a:buSzPts val="1800"/>
              <a:buChar char="●"/>
            </a:pPr>
            <a:r>
              <a:rPr lang="en"/>
              <a:t>Android application to communicate with our car</a:t>
            </a:r>
            <a:endParaRPr/>
          </a:p>
          <a:p>
            <a:pPr indent="-342900" lvl="0" marL="457200" rtl="0" algn="l">
              <a:spcBef>
                <a:spcPts val="0"/>
              </a:spcBef>
              <a:spcAft>
                <a:spcPts val="0"/>
              </a:spcAft>
              <a:buSzPts val="1800"/>
              <a:buChar char="●"/>
            </a:pPr>
            <a:r>
              <a:rPr lang="en"/>
              <a:t>2 motors on our car work in </a:t>
            </a:r>
            <a:r>
              <a:rPr lang="en"/>
              <a:t>coordination to perform 4 basic functions:</a:t>
            </a:r>
            <a:endParaRPr/>
          </a:p>
          <a:p>
            <a:pPr indent="-342900" lvl="1" marL="914400" rtl="0" algn="l">
              <a:spcBef>
                <a:spcPts val="0"/>
              </a:spcBef>
              <a:spcAft>
                <a:spcPts val="0"/>
              </a:spcAft>
              <a:buSzPts val="1800"/>
              <a:buChar char="○"/>
            </a:pPr>
            <a:r>
              <a:rPr lang="en" sz="1800"/>
              <a:t>Move Forward</a:t>
            </a:r>
            <a:endParaRPr sz="1800"/>
          </a:p>
          <a:p>
            <a:pPr indent="-342900" lvl="1" marL="914400" rtl="0" algn="l">
              <a:spcBef>
                <a:spcPts val="0"/>
              </a:spcBef>
              <a:spcAft>
                <a:spcPts val="0"/>
              </a:spcAft>
              <a:buSzPts val="1800"/>
              <a:buChar char="○"/>
            </a:pPr>
            <a:r>
              <a:rPr lang="en" sz="1800"/>
              <a:t>Move Backwards</a:t>
            </a:r>
            <a:endParaRPr sz="1800"/>
          </a:p>
          <a:p>
            <a:pPr indent="-342900" lvl="1" marL="914400" rtl="0" algn="l">
              <a:spcBef>
                <a:spcPts val="0"/>
              </a:spcBef>
              <a:spcAft>
                <a:spcPts val="0"/>
              </a:spcAft>
              <a:buSzPts val="1800"/>
              <a:buChar char="○"/>
            </a:pPr>
            <a:r>
              <a:rPr lang="en" sz="1800"/>
              <a:t>Turn to the Right</a:t>
            </a:r>
            <a:endParaRPr sz="1800"/>
          </a:p>
          <a:p>
            <a:pPr indent="-342900" lvl="1" marL="914400" rtl="0" algn="l">
              <a:spcBef>
                <a:spcPts val="0"/>
              </a:spcBef>
              <a:spcAft>
                <a:spcPts val="0"/>
              </a:spcAft>
              <a:buSzPts val="1800"/>
              <a:buChar char="○"/>
            </a:pPr>
            <a:r>
              <a:rPr lang="en" sz="1800"/>
              <a:t>Turn to the Left</a:t>
            </a:r>
            <a:endParaRPr sz="1800"/>
          </a:p>
          <a:p>
            <a:pPr indent="-342900" lvl="0" marL="457200" rtl="0" algn="l">
              <a:spcBef>
                <a:spcPts val="0"/>
              </a:spcBef>
              <a:spcAft>
                <a:spcPts val="0"/>
              </a:spcAft>
              <a:buSzPts val="1800"/>
              <a:buChar char="●"/>
            </a:pPr>
            <a:r>
              <a:rPr lang="en"/>
              <a:t>Flashing lights (blue and red) as well a buzzer</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App</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car controller is developed using MIT App Inventor </a:t>
            </a:r>
            <a:endParaRPr/>
          </a:p>
          <a:p>
            <a:pPr indent="0" lvl="0" marL="0" rtl="0" algn="l">
              <a:spcBef>
                <a:spcPts val="1600"/>
              </a:spcBef>
              <a:spcAft>
                <a:spcPts val="0"/>
              </a:spcAft>
              <a:buNone/>
            </a:pPr>
            <a:r>
              <a:rPr lang="en"/>
              <a:t>Basic four direction car movement controls implemented. Additional features such as lights and speakers have been coded into the app as well, which could be added to the car for future reference.</a:t>
            </a:r>
            <a:endParaRPr/>
          </a:p>
          <a:p>
            <a:pPr indent="0" lvl="0" marL="0" rtl="0" algn="l">
              <a:spcBef>
                <a:spcPts val="1600"/>
              </a:spcBef>
              <a:spcAft>
                <a:spcPts val="1600"/>
              </a:spcAft>
              <a:buNone/>
            </a:pPr>
            <a:r>
              <a:t/>
            </a:r>
            <a:endParaRPr/>
          </a:p>
        </p:txBody>
      </p:sp>
      <p:sp>
        <p:nvSpPr>
          <p:cNvPr id="87" name="Google Shape;87;p18"/>
          <p:cNvSpPr txBox="1"/>
          <p:nvPr/>
        </p:nvSpPr>
        <p:spPr>
          <a:xfrm>
            <a:off x="4572000" y="3430613"/>
            <a:ext cx="3615000" cy="10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Display of the block design coding scheme to send out bluetooth signals based on buttons pressed.</a:t>
            </a:r>
            <a:endParaRPr>
              <a:solidFill>
                <a:srgbClr val="434343"/>
              </a:solidFill>
            </a:endParaRPr>
          </a:p>
        </p:txBody>
      </p:sp>
      <p:pic>
        <p:nvPicPr>
          <p:cNvPr id="88" name="Google Shape;88;p18"/>
          <p:cNvPicPr preferRelativeResize="0"/>
          <p:nvPr/>
        </p:nvPicPr>
        <p:blipFill>
          <a:blip r:embed="rId3">
            <a:alphaModFix/>
          </a:blip>
          <a:stretch>
            <a:fillRect/>
          </a:stretch>
        </p:blipFill>
        <p:spPr>
          <a:xfrm>
            <a:off x="607150" y="2882925"/>
            <a:ext cx="3554525" cy="205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 Car Controller</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minimalistic buttons with icons designed from scratch in paint.NET</a:t>
            </a:r>
            <a:endParaRPr/>
          </a:p>
          <a:p>
            <a:pPr indent="0" lvl="0" marL="0" rtl="0" algn="l">
              <a:spcBef>
                <a:spcPts val="1600"/>
              </a:spcBef>
              <a:spcAft>
                <a:spcPts val="0"/>
              </a:spcAft>
              <a:buNone/>
            </a:pPr>
            <a:r>
              <a:rPr lang="en"/>
              <a:t>Searches for all available bluetooth connections and sends basic commands for arduino controller in the car to interpret</a:t>
            </a:r>
            <a:endParaRPr/>
          </a:p>
          <a:p>
            <a:pPr indent="0" lvl="0" marL="0" rtl="0" algn="l">
              <a:spcBef>
                <a:spcPts val="1600"/>
              </a:spcBef>
              <a:spcAft>
                <a:spcPts val="1600"/>
              </a:spcAft>
              <a:buNone/>
            </a:pPr>
            <a:r>
              <a:t/>
            </a:r>
            <a:endParaRPr/>
          </a:p>
        </p:txBody>
      </p:sp>
      <p:pic>
        <p:nvPicPr>
          <p:cNvPr id="95" name="Google Shape;95;p19"/>
          <p:cNvPicPr preferRelativeResize="0"/>
          <p:nvPr/>
        </p:nvPicPr>
        <p:blipFill>
          <a:blip r:embed="rId3">
            <a:alphaModFix/>
          </a:blip>
          <a:stretch>
            <a:fillRect/>
          </a:stretch>
        </p:blipFill>
        <p:spPr>
          <a:xfrm>
            <a:off x="389801" y="2493650"/>
            <a:ext cx="3452174" cy="2332224"/>
          </a:xfrm>
          <a:prstGeom prst="rect">
            <a:avLst/>
          </a:prstGeom>
          <a:noFill/>
          <a:ln>
            <a:noFill/>
          </a:ln>
        </p:spPr>
      </p:pic>
      <p:sp>
        <p:nvSpPr>
          <p:cNvPr id="96" name="Google Shape;96;p19"/>
          <p:cNvSpPr txBox="1"/>
          <p:nvPr/>
        </p:nvSpPr>
        <p:spPr>
          <a:xfrm>
            <a:off x="4250900" y="3285638"/>
            <a:ext cx="40278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Design interface of the basic controller app with additional button commands that were implemented for extra functionality</a:t>
            </a:r>
            <a:endParaRPr>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Bluetooth Module</a:t>
            </a:r>
            <a:endParaRPr/>
          </a:p>
        </p:txBody>
      </p:sp>
      <p:sp>
        <p:nvSpPr>
          <p:cNvPr id="102" name="Google Shape;102;p20"/>
          <p:cNvSpPr txBox="1"/>
          <p:nvPr>
            <p:ph idx="1" type="body"/>
          </p:nvPr>
        </p:nvSpPr>
        <p:spPr>
          <a:xfrm>
            <a:off x="311700" y="1152475"/>
            <a:ext cx="384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Used the Bluetooth HC05 (pictured here)</a:t>
            </a:r>
            <a:endParaRPr/>
          </a:p>
          <a:p>
            <a:pPr indent="-342900" lvl="0" marL="457200" rtl="0" algn="l">
              <a:lnSpc>
                <a:spcPct val="150000"/>
              </a:lnSpc>
              <a:spcBef>
                <a:spcPts val="0"/>
              </a:spcBef>
              <a:spcAft>
                <a:spcPts val="0"/>
              </a:spcAft>
              <a:buSzPts val="1800"/>
              <a:buChar char="●"/>
            </a:pPr>
            <a:r>
              <a:rPr lang="en"/>
              <a:t>Intentionally limited to one hardware to better focus on research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3" name="Google Shape;103;p20"/>
          <p:cNvPicPr preferRelativeResize="0"/>
          <p:nvPr/>
        </p:nvPicPr>
        <p:blipFill>
          <a:blip r:embed="rId3">
            <a:alphaModFix/>
          </a:blip>
          <a:stretch>
            <a:fillRect/>
          </a:stretch>
        </p:blipFill>
        <p:spPr>
          <a:xfrm>
            <a:off x="4788850" y="759200"/>
            <a:ext cx="3625100" cy="362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Assembly</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2 DC Servo Motors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Arduino Mega</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Bluetooth HC05</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Wheels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Chassis</a:t>
            </a:r>
            <a:endParaRPr>
              <a:solidFill>
                <a:srgbClr val="000000"/>
              </a:solidFill>
            </a:endParaRPr>
          </a:p>
        </p:txBody>
      </p:sp>
      <p:pic>
        <p:nvPicPr>
          <p:cNvPr id="110" name="Google Shape;110;p21"/>
          <p:cNvPicPr preferRelativeResize="0"/>
          <p:nvPr/>
        </p:nvPicPr>
        <p:blipFill>
          <a:blip r:embed="rId3">
            <a:alphaModFix/>
          </a:blip>
          <a:stretch>
            <a:fillRect/>
          </a:stretch>
        </p:blipFill>
        <p:spPr>
          <a:xfrm>
            <a:off x="3591475" y="500250"/>
            <a:ext cx="2016275" cy="2016275"/>
          </a:xfrm>
          <a:prstGeom prst="rect">
            <a:avLst/>
          </a:prstGeom>
          <a:noFill/>
          <a:ln>
            <a:noFill/>
          </a:ln>
        </p:spPr>
      </p:pic>
      <p:pic>
        <p:nvPicPr>
          <p:cNvPr id="111" name="Google Shape;111;p21"/>
          <p:cNvPicPr preferRelativeResize="0"/>
          <p:nvPr/>
        </p:nvPicPr>
        <p:blipFill>
          <a:blip r:embed="rId4">
            <a:alphaModFix/>
          </a:blip>
          <a:stretch>
            <a:fillRect/>
          </a:stretch>
        </p:blipFill>
        <p:spPr>
          <a:xfrm>
            <a:off x="3533975" y="2924375"/>
            <a:ext cx="2016274" cy="2016274"/>
          </a:xfrm>
          <a:prstGeom prst="rect">
            <a:avLst/>
          </a:prstGeom>
          <a:noFill/>
          <a:ln>
            <a:noFill/>
          </a:ln>
        </p:spPr>
      </p:pic>
      <p:pic>
        <p:nvPicPr>
          <p:cNvPr id="112" name="Google Shape;112;p21"/>
          <p:cNvPicPr preferRelativeResize="0"/>
          <p:nvPr/>
        </p:nvPicPr>
        <p:blipFill>
          <a:blip r:embed="rId5">
            <a:alphaModFix/>
          </a:blip>
          <a:stretch>
            <a:fillRect/>
          </a:stretch>
        </p:blipFill>
        <p:spPr>
          <a:xfrm>
            <a:off x="6253738" y="2797513"/>
            <a:ext cx="2143125" cy="2143125"/>
          </a:xfrm>
          <a:prstGeom prst="rect">
            <a:avLst/>
          </a:prstGeom>
          <a:noFill/>
          <a:ln>
            <a:noFill/>
          </a:ln>
        </p:spPr>
      </p:pic>
      <p:pic>
        <p:nvPicPr>
          <p:cNvPr id="113" name="Google Shape;113;p21"/>
          <p:cNvPicPr preferRelativeResize="0"/>
          <p:nvPr/>
        </p:nvPicPr>
        <p:blipFill>
          <a:blip r:embed="rId6">
            <a:alphaModFix/>
          </a:blip>
          <a:stretch>
            <a:fillRect/>
          </a:stretch>
        </p:blipFill>
        <p:spPr>
          <a:xfrm>
            <a:off x="6647400" y="445025"/>
            <a:ext cx="2251100" cy="225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